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0" r:id="rId5"/>
    <p:sldId id="268" r:id="rId6"/>
    <p:sldId id="259" r:id="rId7"/>
    <p:sldId id="258" r:id="rId8"/>
    <p:sldId id="261" r:id="rId9"/>
    <p:sldId id="267" r:id="rId10"/>
  </p:sldIdLst>
  <p:sldSz cx="18288000" cy="10287000"/>
  <p:notesSz cx="6858000" cy="9144000"/>
  <p:embeddedFontLst>
    <p:embeddedFont>
      <p:font typeface="Pretendard Bold" panose="02000803000000020004" pitchFamily="2" charset="-127"/>
      <p:bold r:id="rId11"/>
    </p:embeddedFont>
    <p:embeddedFont>
      <p:font typeface="Pretendard Light" panose="02000403000000020004" pitchFamily="2" charset="-127"/>
      <p:regular r:id="rId12"/>
    </p:embeddedFont>
    <p:embeddedFont>
      <p:font typeface="Pretendard Medium" panose="02000603000000020004" pitchFamily="2" charset="-127"/>
      <p:regular r:id="rId13"/>
      <p:bold r:id="rId14"/>
    </p:embeddedFont>
    <p:embeddedFont>
      <p:font typeface="Pretendard Regular" panose="02000503000000020004" pitchFamily="2" charset="-127"/>
      <p:regular r:id="rId15"/>
    </p:embeddedFont>
    <p:embeddedFont>
      <p:font typeface="KoPubWorldDotum_Pro Bold" panose="020F0502020204030204" pitchFamily="34" charset="0"/>
      <p:regular r:id="rId16"/>
      <p:bold r:id="rId17"/>
      <p:italic r:id="rId18"/>
      <p:boldItalic r:id="rId19"/>
    </p:embeddedFont>
    <p:embeddedFont>
      <p:font typeface="KoPubWorldDotum_Pro Light" panose="020F0502020204030204" pitchFamily="34" charset="0"/>
      <p:regular r:id="rId20"/>
      <p:bold r:id="rId21"/>
      <p:italic r:id="rId22"/>
      <p:boldItalic r:id="rId23"/>
    </p:embeddedFont>
    <p:embeddedFont>
      <p:font typeface="Ostrich Sans Black" pitchFamily="2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 autoAdjust="0"/>
    <p:restoredTop sz="94696" autoAdjust="0"/>
  </p:normalViewPr>
  <p:slideViewPr>
    <p:cSldViewPr>
      <p:cViewPr>
        <p:scale>
          <a:sx n="55" d="100"/>
          <a:sy n="55" d="100"/>
        </p:scale>
        <p:origin x="-760" y="1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13.png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2700000">
            <a:off x="977900" y="4546600"/>
            <a:ext cx="2857500" cy="285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689100" y="5257800"/>
            <a:ext cx="14224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59055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5956300"/>
            <a:ext cx="189484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39800" y="84074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800" b="0" i="0" u="none" strike="noStrike" dirty="0">
                <a:solidFill>
                  <a:srgbClr val="B4D5CB"/>
                </a:solidFill>
                <a:latin typeface="Pretendard Medium"/>
                <a:ea typeface="Pretendard Medium"/>
              </a:rPr>
              <a:t>Group B</a:t>
            </a:r>
            <a:endParaRPr lang="ko-KR" sz="2800" b="0" i="0" u="none" strike="noStrike" dirty="0">
              <a:solidFill>
                <a:srgbClr val="B4D5CB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" y="812800"/>
            <a:ext cx="126619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7600" spc="2700" dirty="0">
                <a:solidFill>
                  <a:srgbClr val="FFFFFF"/>
                </a:solidFill>
                <a:latin typeface="+mj-lt"/>
              </a:rPr>
              <a:t>Algorithm </a:t>
            </a:r>
          </a:p>
          <a:p>
            <a:pPr lvl="0" algn="l">
              <a:lnSpc>
                <a:spcPct val="78850"/>
              </a:lnSpc>
            </a:pPr>
            <a:r>
              <a:rPr lang="en-US" sz="7600" spc="2700" dirty="0">
                <a:solidFill>
                  <a:srgbClr val="FFFFFF"/>
                </a:solidFill>
                <a:latin typeface="+mj-lt"/>
              </a:rPr>
              <a:t>Term project </a:t>
            </a:r>
          </a:p>
          <a:p>
            <a:pPr lvl="0" algn="l">
              <a:lnSpc>
                <a:spcPct val="78850"/>
              </a:lnSpc>
            </a:pPr>
            <a:r>
              <a:rPr lang="en-US" sz="7600" spc="2700" dirty="0">
                <a:solidFill>
                  <a:srgbClr val="FFFFFF"/>
                </a:solidFill>
                <a:latin typeface="+mj-lt"/>
              </a:rPr>
              <a:t>-proposal</a:t>
            </a:r>
            <a:endParaRPr lang="en-US" sz="7600" b="0" i="0" u="none" strike="noStrike" spc="27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026400" y="4940300"/>
            <a:ext cx="11722100" cy="2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2700000">
            <a:off x="12839700" y="-469900"/>
            <a:ext cx="2082800" cy="208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0300" y="508000"/>
            <a:ext cx="127000" cy="127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2700000">
            <a:off x="11201400" y="3276600"/>
            <a:ext cx="5346700" cy="534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9271000" y="4076700"/>
            <a:ext cx="53848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3093700" y="7823200"/>
            <a:ext cx="5372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3169900" y="4076700"/>
            <a:ext cx="53086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700000">
            <a:off x="9258300" y="7810500"/>
            <a:ext cx="5372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00" y="5892800"/>
            <a:ext cx="127000" cy="12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600" y="5892800"/>
            <a:ext cx="127000" cy="12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7600" y="2159000"/>
            <a:ext cx="127000" cy="12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0300" y="96647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800" y="58928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2700000">
            <a:off x="11201400" y="5930900"/>
            <a:ext cx="53467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700000">
            <a:off x="11201400" y="5930900"/>
            <a:ext cx="53467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300" y="77851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9900" y="39878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700" y="3987800"/>
            <a:ext cx="1270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7200" y="7772400"/>
            <a:ext cx="127000" cy="12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5956300"/>
            <a:ext cx="18948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31" y="-577850"/>
            <a:ext cx="1485900" cy="11391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400000">
            <a:off x="-1750644" y="2599365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600" b="0" i="0" u="none" strike="noStrike" dirty="0">
                <a:solidFill>
                  <a:srgbClr val="B4D5CB"/>
                </a:solidFill>
                <a:latin typeface="Pretendard Bold"/>
              </a:rPr>
              <a:t>Algorithm Term  Project 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1574800" y="71501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B4D5CB"/>
                </a:solidFill>
                <a:latin typeface="Pretendard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84400" y="3746500"/>
            <a:ext cx="4737100" cy="527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7579"/>
              </a:lnSpc>
            </a:pPr>
            <a:r>
              <a:rPr lang="en-US" sz="2700" b="0" i="0" u="none" strike="noStrike" spc="100" dirty="0">
                <a:solidFill>
                  <a:srgbClr val="262626"/>
                </a:solidFill>
              </a:rPr>
              <a:t>03  Team member &amp; Roles</a:t>
            </a:r>
          </a:p>
          <a:p>
            <a:pPr lvl="0" algn="l">
              <a:lnSpc>
                <a:spcPct val="187579"/>
              </a:lnSpc>
            </a:pPr>
            <a:r>
              <a:rPr lang="en-US" sz="2700" b="0" i="0" u="none" strike="noStrike" spc="100" dirty="0">
                <a:solidFill>
                  <a:srgbClr val="262626"/>
                </a:solidFill>
              </a:rPr>
              <a:t>04   Setting goals</a:t>
            </a:r>
          </a:p>
          <a:p>
            <a:pPr lvl="0" algn="l">
              <a:lnSpc>
                <a:spcPct val="187579"/>
              </a:lnSpc>
            </a:pPr>
            <a:r>
              <a:rPr lang="en-US" sz="2700" b="0" i="0" u="none" strike="noStrike" spc="100" dirty="0">
                <a:solidFill>
                  <a:srgbClr val="262626"/>
                </a:solidFill>
              </a:rPr>
              <a:t>05   </a:t>
            </a:r>
            <a:r>
              <a:rPr lang="en-US" sz="2700" spc="100" dirty="0">
                <a:solidFill>
                  <a:srgbClr val="262626"/>
                </a:solidFill>
              </a:rPr>
              <a:t>About used language</a:t>
            </a:r>
            <a:endParaRPr lang="en-US" sz="2700" b="0" i="0" u="none" strike="noStrike" spc="100" dirty="0">
              <a:solidFill>
                <a:srgbClr val="262626"/>
              </a:solidFill>
            </a:endParaRPr>
          </a:p>
          <a:p>
            <a:pPr lvl="0" algn="l">
              <a:lnSpc>
                <a:spcPct val="187579"/>
              </a:lnSpc>
            </a:pPr>
            <a:r>
              <a:rPr lang="en-US" sz="2700" b="0" i="0" u="none" strike="noStrike" spc="100" dirty="0">
                <a:solidFill>
                  <a:srgbClr val="262626"/>
                </a:solidFill>
              </a:rPr>
              <a:t>06  </a:t>
            </a:r>
            <a:r>
              <a:rPr lang="en-US" sz="2700" spc="100" dirty="0">
                <a:solidFill>
                  <a:srgbClr val="262626"/>
                </a:solidFill>
              </a:rPr>
              <a:t> Algorithm</a:t>
            </a:r>
            <a:endParaRPr lang="en-US" sz="2700" b="0" i="0" u="none" strike="noStrike" spc="100" dirty="0">
              <a:solidFill>
                <a:srgbClr val="262626"/>
              </a:solidFill>
            </a:endParaRPr>
          </a:p>
          <a:p>
            <a:pPr lvl="0" algn="l">
              <a:lnSpc>
                <a:spcPct val="187579"/>
              </a:lnSpc>
            </a:pPr>
            <a:r>
              <a:rPr lang="en-US" sz="2700" b="0" i="0" u="none" strike="noStrike" spc="-100" dirty="0">
                <a:solidFill>
                  <a:srgbClr val="262626"/>
                </a:solidFill>
              </a:rPr>
              <a:t>07</a:t>
            </a:r>
            <a:r>
              <a:rPr lang="en-US" sz="2700" b="0" i="0" u="none" strike="noStrike" spc="100" dirty="0">
                <a:solidFill>
                  <a:srgbClr val="262626"/>
                </a:solidFill>
              </a:rPr>
              <a:t>   Progress</a:t>
            </a:r>
          </a:p>
          <a:p>
            <a:pPr lvl="0" algn="l">
              <a:lnSpc>
                <a:spcPct val="187579"/>
              </a:lnSpc>
            </a:pPr>
            <a:r>
              <a:rPr lang="en-US" sz="2700" b="0" i="0" u="none" strike="noStrike" spc="100" dirty="0">
                <a:solidFill>
                  <a:srgbClr val="262626"/>
                </a:solidFill>
              </a:rPr>
              <a:t>08   Next steps..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84400" y="368300"/>
            <a:ext cx="65151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7600" b="0" i="0" u="none" strike="noStrike" spc="1500" dirty="0">
                <a:solidFill>
                  <a:srgbClr val="262626"/>
                </a:solidFill>
                <a:latin typeface="+mj-lt"/>
              </a:rPr>
              <a:t>TABLE OF</a:t>
            </a:r>
          </a:p>
          <a:p>
            <a:pPr lvl="0" algn="l">
              <a:lnSpc>
                <a:spcPct val="78850"/>
              </a:lnSpc>
            </a:pPr>
            <a:r>
              <a:rPr lang="en-US" sz="7600" b="0" i="0" u="none" strike="noStrike" spc="1500" dirty="0">
                <a:solidFill>
                  <a:srgbClr val="262626"/>
                </a:solidFill>
                <a:latin typeface="+mj-lt"/>
              </a:rPr>
              <a:t>CONTENTS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26400" y="4940300"/>
            <a:ext cx="117221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11201400" y="3276600"/>
            <a:ext cx="5346700" cy="534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9271000" y="4076700"/>
            <a:ext cx="53848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3093700" y="7823200"/>
            <a:ext cx="53721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13169900" y="4076700"/>
            <a:ext cx="5308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9258300" y="7810500"/>
            <a:ext cx="53721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5700" y="5892800"/>
            <a:ext cx="127000" cy="12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17600" y="5892800"/>
            <a:ext cx="127000" cy="12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17600" y="2159000"/>
            <a:ext cx="127000" cy="12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0300" y="9664700"/>
            <a:ext cx="127000" cy="12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76800" y="5892800"/>
            <a:ext cx="1270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1201400" y="5930900"/>
            <a:ext cx="53467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1201400" y="5930900"/>
            <a:ext cx="53467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12600" y="7785100"/>
            <a:ext cx="127000" cy="12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09900" y="3987800"/>
            <a:ext cx="127000" cy="12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0" y="39878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97200" y="7772400"/>
            <a:ext cx="127000" cy="127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2">
            <a:alphaModFix amt="42000"/>
          </a:blip>
          <a:stretch>
            <a:fillRect/>
          </a:stretch>
        </p:blipFill>
        <p:spPr>
          <a:xfrm rot="-2700000">
            <a:off x="12839700" y="-469900"/>
            <a:ext cx="2082800" cy="2082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0300" y="508000"/>
            <a:ext cx="127000" cy="12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99200" y="546100"/>
            <a:ext cx="5702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7820"/>
              </a:lnSpc>
            </a:pPr>
            <a:r>
              <a:rPr lang="en-US" sz="2400" b="1" i="0" u="none" strike="noStrike" spc="600">
                <a:solidFill>
                  <a:srgbClr val="000000"/>
                </a:solidFill>
                <a:latin typeface="KoPubWorldDotum_Pro Bold"/>
              </a:rPr>
              <a:t>TEAM MEMBER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1155700"/>
            <a:ext cx="193548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72243" y="4324350"/>
            <a:ext cx="355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ko-KR" sz="4800" b="0" i="0" u="none" strike="noStrike" spc="-300" dirty="0">
                <a:solidFill>
                  <a:srgbClr val="000000"/>
                </a:solidFill>
                <a:ea typeface="KoPubWorldDotum_Pro Bold"/>
              </a:rPr>
              <a:t>강민준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9457" y="5546271"/>
            <a:ext cx="3581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en" altLang="ko-KR" sz="2600" b="1" i="0" u="none" strike="noStrike" spc="-100" dirty="0">
                <a:solidFill>
                  <a:srgbClr val="000000"/>
                </a:solidFill>
              </a:rPr>
              <a:t>Code Writing, Algorithm Implementation</a:t>
            </a:r>
            <a:endParaRPr lang="en-US" sz="2600" b="1" i="0" u="none" strike="noStrike" spc="-100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19700" y="4324350"/>
            <a:ext cx="355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ko-KR" sz="4800" b="0" i="0" u="none" strike="noStrike" spc="-300" dirty="0" err="1">
                <a:solidFill>
                  <a:srgbClr val="000000"/>
                </a:solidFill>
                <a:ea typeface="KoPubWorldDotum_Pro Bold"/>
              </a:rPr>
              <a:t>류혁</a:t>
            </a:r>
            <a:endParaRPr lang="ko-KR" sz="4800" b="0" i="0" u="none" strike="noStrike" spc="-300" dirty="0">
              <a:solidFill>
                <a:srgbClr val="000000"/>
              </a:solidFill>
              <a:ea typeface="KoPubWorldDotum_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19700" y="5414735"/>
            <a:ext cx="63246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" altLang="ko-KR" sz="2500" b="1" i="0" u="none" strike="noStrike" dirty="0">
                <a:solidFill>
                  <a:srgbClr val="000000"/>
                </a:solidFill>
                <a:effectLst/>
              </a:rPr>
              <a:t> ppt</a:t>
            </a:r>
            <a:r>
              <a:rPr lang="ko-KR" altLang="en-US" sz="25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" altLang="ko-KR" sz="2500" b="1" i="0" u="none" strike="noStrike" dirty="0">
                <a:solidFill>
                  <a:srgbClr val="000000"/>
                </a:solidFill>
                <a:effectLst/>
              </a:rPr>
              <a:t>production, data</a:t>
            </a:r>
            <a:r>
              <a:rPr lang="ko-KR" altLang="en-US" sz="25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" altLang="ko-KR" sz="2500" b="1" i="0" u="none" strike="noStrike" dirty="0">
                <a:solidFill>
                  <a:srgbClr val="000000"/>
                </a:solidFill>
                <a:effectLst/>
              </a:rPr>
              <a:t>research</a:t>
            </a:r>
            <a:endParaRPr lang="ko-KR" sz="2500" b="1" i="0" u="none" strike="noStrike" spc="-100" dirty="0">
              <a:solidFill>
                <a:srgbClr val="000000"/>
              </a:solidFill>
              <a:ea typeface="KoPubWorldDotum_Pro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27029" y="4324350"/>
            <a:ext cx="355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ko-KR" sz="4800" b="0" i="0" u="none" strike="noStrike" spc="-300" dirty="0" err="1">
                <a:solidFill>
                  <a:srgbClr val="000000"/>
                </a:solidFill>
                <a:ea typeface="KoPubWorldDotum_Pro Bold"/>
              </a:rPr>
              <a:t>송민</a:t>
            </a:r>
            <a:r>
              <a:rPr lang="ko-KR" altLang="en-US" sz="4800" b="0" i="0" u="none" strike="noStrike" spc="-300" dirty="0" err="1">
                <a:solidFill>
                  <a:srgbClr val="000000"/>
                </a:solidFill>
                <a:ea typeface="KoPubWorldDotum_Pro Bold"/>
              </a:rPr>
              <a:t>의</a:t>
            </a:r>
            <a:endParaRPr lang="ko-KR" sz="4800" b="0" i="0" u="none" strike="noStrike" spc="-300" dirty="0">
              <a:solidFill>
                <a:srgbClr val="000000"/>
              </a:solidFill>
              <a:ea typeface="KoPubWorldDotum_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27029" y="5592535"/>
            <a:ext cx="3581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5289"/>
              </a:lnSpc>
            </a:pPr>
            <a:r>
              <a:rPr lang="en" altLang="ko-KR" sz="2600" b="1" i="0" u="none" strike="noStrike" spc="-100" dirty="0">
                <a:solidFill>
                  <a:srgbClr val="000000"/>
                </a:solidFill>
                <a:ea typeface="KoPubWorldDotum_Pro Light"/>
              </a:rPr>
              <a:t>Code Writing, Algorithm Implementation</a:t>
            </a:r>
            <a:endParaRPr lang="ko-KR" sz="2600" b="1" i="0" u="none" strike="noStrike" spc="-100" dirty="0">
              <a:solidFill>
                <a:srgbClr val="000000"/>
              </a:solidFill>
              <a:ea typeface="KoPubWorldDotum_Pro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04900" y="4292600"/>
            <a:ext cx="355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ko-KR" sz="4800" b="0" i="0" u="none" strike="noStrike" spc="-300" dirty="0">
                <a:solidFill>
                  <a:srgbClr val="000000"/>
                </a:solidFill>
                <a:ea typeface="KoPubWorldDotum_Pro Bold"/>
              </a:rPr>
              <a:t>이동호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9929" y="5470071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" altLang="ko-KR" sz="2500" b="1" i="0" u="none" strike="noStrike" dirty="0">
                <a:solidFill>
                  <a:srgbClr val="000000"/>
                </a:solidFill>
                <a:effectLst/>
              </a:rPr>
              <a:t> ppt</a:t>
            </a:r>
            <a:r>
              <a:rPr lang="ko-KR" altLang="en-US" sz="25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" altLang="ko-KR" sz="2500" b="1" i="0" u="none" strike="noStrike" dirty="0">
                <a:solidFill>
                  <a:srgbClr val="000000"/>
                </a:solidFill>
                <a:effectLst/>
              </a:rPr>
              <a:t>production, data</a:t>
            </a:r>
            <a:r>
              <a:rPr lang="ko-KR" altLang="en-US" sz="25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" altLang="ko-KR" sz="2500" b="1" i="0" u="none" strike="noStrike" dirty="0">
                <a:solidFill>
                  <a:srgbClr val="000000"/>
                </a:solidFill>
                <a:effectLst/>
              </a:rPr>
              <a:t>research</a:t>
            </a:r>
            <a:endParaRPr lang="ko-KR" altLang="ko-KR" sz="2500" b="1" i="0" u="none" strike="noStrike" spc="-100" dirty="0">
              <a:solidFill>
                <a:srgbClr val="000000"/>
              </a:solidFill>
              <a:ea typeface="KoPubWorldDotum_Pro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14700" y="1788637"/>
            <a:ext cx="11671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4800" b="0" i="0" u="none" strike="noStrike" spc="-300" dirty="0">
                <a:solidFill>
                  <a:srgbClr val="000000"/>
                </a:solidFill>
                <a:latin typeface="KoPubWorldDotum_Pro Bold"/>
              </a:rPr>
              <a:t>Group B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C882905-3477-AA16-6ED8-7B42D318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-571500"/>
            <a:ext cx="1485900" cy="1139190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F97932D9-BC2F-D45D-A8B7-1882940722F3}"/>
              </a:ext>
            </a:extLst>
          </p:cNvPr>
          <p:cNvSpPr txBox="1"/>
          <p:nvPr/>
        </p:nvSpPr>
        <p:spPr>
          <a:xfrm rot="-5400000">
            <a:off x="-1612900" y="25654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B4D5CB"/>
                </a:solidFill>
                <a:latin typeface="Pretendard Bold"/>
              </a:rPr>
              <a:t>Algorithm Term  Project 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76AB1D0D-6977-F010-CB7A-B3FAE8C7DC00}"/>
              </a:ext>
            </a:extLst>
          </p:cNvPr>
          <p:cNvSpPr txBox="1"/>
          <p:nvPr/>
        </p:nvSpPr>
        <p:spPr>
          <a:xfrm rot="-5400000">
            <a:off x="-1574800" y="71501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B4D5CB"/>
                </a:solidFill>
                <a:latin typeface="Pretendard Bold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78F2D-C3F4-A5A3-8259-9B4820581ADD}"/>
              </a:ext>
            </a:extLst>
          </p:cNvPr>
          <p:cNvSpPr txBox="1"/>
          <p:nvPr/>
        </p:nvSpPr>
        <p:spPr>
          <a:xfrm>
            <a:off x="1099457" y="3314451"/>
            <a:ext cx="178526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300" b="1" dirty="0">
                <a:solidFill>
                  <a:srgbClr val="0E0E0E"/>
                </a:solidFill>
              </a:rPr>
              <a:t>  </a:t>
            </a:r>
            <a:r>
              <a:rPr lang="en" altLang="ko-KR" sz="2300" b="1" dirty="0">
                <a:solidFill>
                  <a:srgbClr val="0E0E0E"/>
                </a:solidFill>
                <a:effectLst/>
              </a:rPr>
              <a:t>All team members participated in research, discussions about the algorithm, and the development of the algorithm’s operational process!</a:t>
            </a:r>
            <a:endParaRPr lang="en" altLang="ko-KR" sz="2300" dirty="0">
              <a:solidFill>
                <a:srgbClr val="0E0E0E"/>
              </a:solidFill>
              <a:effectLst/>
            </a:endParaRPr>
          </a:p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8119" y="-622666"/>
            <a:ext cx="1485900" cy="11391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400000">
            <a:off x="-1612900" y="25654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1600" b="0" i="0" u="none" strike="noStrike" dirty="0">
                <a:latin typeface="Pretendard Bold"/>
              </a:rPr>
              <a:t>Algorithm Term  Project </a:t>
            </a:r>
          </a:p>
          <a:p>
            <a:pPr lvl="0" algn="r">
              <a:lnSpc>
                <a:spcPct val="116199"/>
              </a:lnSpc>
            </a:pPr>
            <a:endParaRPr lang="en-US" sz="1600" b="0" i="0" u="none" strike="noStrike" dirty="0">
              <a:solidFill>
                <a:srgbClr val="262626"/>
              </a:solidFill>
              <a:latin typeface="Pretendard Bold"/>
            </a:endParaRPr>
          </a:p>
        </p:txBody>
      </p:sp>
      <p:sp>
        <p:nvSpPr>
          <p:cNvPr id="4" name="TextBox 4"/>
          <p:cNvSpPr txBox="1"/>
          <p:nvPr/>
        </p:nvSpPr>
        <p:spPr>
          <a:xfrm rot="-5400000">
            <a:off x="-1574800" y="71501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262626"/>
                </a:solidFill>
                <a:latin typeface="Pretendard Bold"/>
              </a:rPr>
              <a:t>04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60800" y="5753100"/>
            <a:ext cx="635000" cy="4064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9171" y="7673384"/>
            <a:ext cx="4995669" cy="1980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2300" b="1" i="0" u="none" strike="noStrike" dirty="0">
                <a:solidFill>
                  <a:srgbClr val="B4D5CB"/>
                </a:solidFill>
                <a:ea typeface="Pretendard Bold"/>
              </a:rPr>
              <a:t>Personalize</a:t>
            </a:r>
            <a:r>
              <a:rPr lang="en-US" altLang="ko-KR" sz="2300" b="1" dirty="0">
                <a:solidFill>
                  <a:srgbClr val="B4D5CB"/>
                </a:solidFill>
                <a:ea typeface="Pretendard Bold"/>
              </a:rPr>
              <a:t>d Recommendation</a:t>
            </a:r>
            <a:endParaRPr lang="ko-KR" sz="2300" b="1" i="0" u="none" strike="noStrike" dirty="0">
              <a:solidFill>
                <a:srgbClr val="B4D5CB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45836" y="8318500"/>
            <a:ext cx="4673601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2839"/>
              </a:lnSpc>
            </a:pPr>
            <a:r>
              <a:rPr lang="en-US" sz="2400" b="1" i="0" u="none" strike="noStrike" dirty="0">
                <a:solidFill>
                  <a:srgbClr val="B4D5CB"/>
                </a:solidFill>
              </a:rPr>
              <a:t>Recommend movies customized to each user’s preferences.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87600" y="7543800"/>
            <a:ext cx="2908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9679"/>
              </a:lnSpc>
            </a:pPr>
            <a:endParaRPr lang="en-US" sz="2700" b="0" i="0" u="none" strike="noStrike" dirty="0">
              <a:solidFill>
                <a:srgbClr val="B4D5CB"/>
              </a:solidFill>
              <a:latin typeface="Ostrich Sans Black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296900" y="5753100"/>
            <a:ext cx="635000" cy="406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533280" y="7543800"/>
            <a:ext cx="215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300" b="1" i="0" u="none" strike="noStrike" dirty="0">
                <a:solidFill>
                  <a:srgbClr val="B4D5CB"/>
                </a:solidFill>
                <a:ea typeface="Pretendard Bold"/>
              </a:rPr>
              <a:t>Clus</a:t>
            </a:r>
            <a:r>
              <a:rPr lang="en-US" altLang="ko-KR" sz="2300" b="1" dirty="0">
                <a:solidFill>
                  <a:srgbClr val="B4D5CB"/>
                </a:solidFill>
                <a:ea typeface="Pretendard Bold"/>
              </a:rPr>
              <a:t>tering </a:t>
            </a:r>
            <a:endParaRPr lang="ko-KR" sz="2300" b="1" i="0" u="none" strike="noStrike" dirty="0">
              <a:solidFill>
                <a:srgbClr val="B4D5CB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95099" y="8318500"/>
            <a:ext cx="5352627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2839"/>
              </a:lnSpc>
            </a:pPr>
            <a:r>
              <a:rPr lang="en-US" sz="2400" b="1" dirty="0">
                <a:solidFill>
                  <a:srgbClr val="B4D5CB"/>
                </a:solidFill>
              </a:rPr>
              <a:t>Clustering through Weigh Configuration</a:t>
            </a:r>
            <a:endParaRPr lang="en-US" sz="2400" b="1" i="0" u="none" strike="noStrike" dirty="0">
              <a:solidFill>
                <a:srgbClr val="B4D5CB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36400" y="7543800"/>
            <a:ext cx="2908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9679"/>
              </a:lnSpc>
            </a:pPr>
            <a:endParaRPr lang="en-US" sz="2700" b="0" i="0" u="none" strike="noStrike" dirty="0">
              <a:solidFill>
                <a:srgbClr val="B4D5CB"/>
              </a:solidFill>
              <a:latin typeface="Ostrich Sans Black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23300" y="5753100"/>
            <a:ext cx="635000" cy="406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534400" y="7569200"/>
            <a:ext cx="2159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endParaRPr lang="ko-KR" sz="2300" b="0" i="0" u="none" strike="noStrike" dirty="0">
              <a:solidFill>
                <a:srgbClr val="B4D5CB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118350" y="8318500"/>
            <a:ext cx="4051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2839"/>
              </a:lnSpc>
            </a:pPr>
            <a:r>
              <a:rPr lang="en-US" sz="2400" b="1" i="0" u="none" strike="noStrike" dirty="0">
                <a:solidFill>
                  <a:srgbClr val="B4D5CB"/>
                </a:solidFill>
                <a:ea typeface="Pretendard Regular"/>
              </a:rPr>
              <a:t>Us</a:t>
            </a:r>
            <a:r>
              <a:rPr lang="en-US" sz="2400" b="1" dirty="0">
                <a:solidFill>
                  <a:srgbClr val="B4D5CB"/>
                </a:solidFill>
                <a:ea typeface="Pretendard Regular"/>
              </a:rPr>
              <a:t>ing</a:t>
            </a:r>
            <a:r>
              <a:rPr lang="en-US" sz="2400" b="1" i="0" u="none" strike="noStrike" dirty="0">
                <a:solidFill>
                  <a:srgbClr val="B4D5CB"/>
                </a:solidFill>
                <a:ea typeface="Pretendard Regular"/>
              </a:rPr>
              <a:t> </a:t>
            </a:r>
            <a:r>
              <a:rPr lang="en-US" sz="2400" b="1" dirty="0">
                <a:solidFill>
                  <a:srgbClr val="B4D5CB"/>
                </a:solidFill>
                <a:ea typeface="Pretendard Regular"/>
              </a:rPr>
              <a:t>Kruskal’s Algorithm</a:t>
            </a:r>
            <a:endParaRPr lang="en-US" sz="2400" b="1" i="0" u="none" strike="noStrike" dirty="0">
              <a:solidFill>
                <a:srgbClr val="B4D5CB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68797" y="7543800"/>
            <a:ext cx="2908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en-US" sz="2700" b="1" dirty="0">
                <a:solidFill>
                  <a:srgbClr val="B4D5CB"/>
                </a:solidFill>
              </a:rPr>
              <a:t>Algorithm</a:t>
            </a:r>
            <a:endParaRPr lang="en-US" sz="2700" b="1" i="0" u="none" strike="noStrike" dirty="0">
              <a:solidFill>
                <a:srgbClr val="B4D5CB"/>
              </a:solidFill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768600"/>
            <a:ext cx="254000" cy="5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184400" y="368300"/>
            <a:ext cx="54356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7600" b="0" i="0" u="none" strike="noStrike" spc="1500" dirty="0">
                <a:solidFill>
                  <a:srgbClr val="FFFFFF"/>
                </a:solidFill>
                <a:latin typeface="+mj-lt"/>
              </a:rPr>
              <a:t>SETTING </a:t>
            </a:r>
          </a:p>
          <a:p>
            <a:pPr lvl="0" algn="l">
              <a:lnSpc>
                <a:spcPct val="78850"/>
              </a:lnSpc>
            </a:pPr>
            <a:r>
              <a:rPr lang="en-US" sz="7600" b="0" i="0" u="none" strike="noStrike" spc="1500" dirty="0">
                <a:solidFill>
                  <a:srgbClr val="FFFFFF"/>
                </a:solidFill>
                <a:latin typeface="+mj-lt"/>
              </a:rPr>
              <a:t>GOALS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740000">
            <a:off x="3911600" y="5651500"/>
            <a:ext cx="52832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6896100"/>
            <a:ext cx="127000" cy="127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40000">
            <a:off x="8597900" y="5651500"/>
            <a:ext cx="52832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7400" y="6896100"/>
            <a:ext cx="127000" cy="12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454900" y="5384800"/>
            <a:ext cx="29718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68961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2582" y="1087032"/>
            <a:ext cx="5636436" cy="563643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>
            <a:alphaModFix amt="42000"/>
          </a:blip>
          <a:stretch>
            <a:fillRect/>
          </a:stretch>
        </p:blipFill>
        <p:spPr>
          <a:xfrm rot="-2700000">
            <a:off x="5735887" y="698190"/>
            <a:ext cx="6377653" cy="6377653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277472" y="2835719"/>
            <a:ext cx="5388349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" altLang="ko-KR" sz="5400" b="1" i="0" u="none" strike="noStrike" dirty="0">
                <a:solidFill>
                  <a:srgbClr val="000000"/>
                </a:solidFill>
                <a:effectLst/>
                <a:latin typeface="+mj-lt"/>
              </a:rPr>
              <a:t>Movie recommendations</a:t>
            </a:r>
          </a:p>
          <a:p>
            <a:br>
              <a:rPr lang="en" altLang="ko-KR" sz="5400" dirty="0"/>
            </a:br>
            <a:endParaRPr lang="en-US" sz="5300" b="0" i="0" u="none" strike="noStrike" dirty="0">
              <a:solidFill>
                <a:srgbClr val="B4D5CB"/>
              </a:solidFill>
              <a:latin typeface="Ostrich Sans Blac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177CDA-4677-B6AD-020B-B48D03A98F63}"/>
              </a:ext>
            </a:extLst>
          </p:cNvPr>
          <p:cNvSpPr txBox="1"/>
          <p:nvPr/>
        </p:nvSpPr>
        <p:spPr>
          <a:xfrm>
            <a:off x="13205637" y="2806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9296400"/>
            <a:ext cx="18948400" cy="25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348046" y="6508749"/>
            <a:ext cx="57277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-190500" y="9296400"/>
            <a:ext cx="5727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749300" y="8318500"/>
            <a:ext cx="5727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100" y="92329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7429500"/>
            <a:ext cx="127000" cy="12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42950" y="-48771"/>
            <a:ext cx="1485900" cy="11391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 rot="-5400000">
            <a:off x="-1612900" y="25654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B4D5CB"/>
                </a:solidFill>
                <a:latin typeface="Pretendard Bold"/>
              </a:rPr>
              <a:t>2030 COMPUTER AND PROGRAMMING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1574800" y="71501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B4D5CB"/>
                </a:solidFill>
                <a:latin typeface="Pretendard Bold"/>
              </a:rPr>
              <a:t>0</a:t>
            </a:r>
            <a:r>
              <a:rPr lang="en-US" altLang="ko-KR" sz="1600" b="0" i="0" u="none" strike="noStrike" dirty="0">
                <a:solidFill>
                  <a:srgbClr val="B4D5CB"/>
                </a:solidFill>
                <a:latin typeface="Pretendard Bold"/>
              </a:rPr>
              <a:t>5</a:t>
            </a:r>
            <a:endParaRPr lang="en-US" sz="1600" b="0" i="0" u="none" strike="noStrike" dirty="0">
              <a:solidFill>
                <a:srgbClr val="B4D5CB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59000" y="3200400"/>
            <a:ext cx="203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1900" b="0" i="0" u="none" strike="noStrike" dirty="0">
              <a:solidFill>
                <a:srgbClr val="262626"/>
              </a:solidFill>
              <a:ea typeface="Pretendar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90600" y="-459921"/>
            <a:ext cx="17449800" cy="318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" altLang="ko-KR" sz="5400" b="1" dirty="0">
                <a:solidFill>
                  <a:srgbClr val="0E0E0E"/>
                </a:solidFill>
                <a:effectLst/>
                <a:latin typeface="+mj-lt"/>
              </a:rPr>
              <a:t>Distinctive Aspects of the Current Program</a:t>
            </a:r>
            <a:endParaRPr lang="en" altLang="ko-KR" sz="5400" dirty="0">
              <a:solidFill>
                <a:srgbClr val="0E0E0E"/>
              </a:solidFill>
              <a:effectLst/>
              <a:latin typeface="+mj-lt"/>
            </a:endParaRPr>
          </a:p>
        </p:txBody>
      </p:sp>
      <p:sp>
        <p:nvSpPr>
          <p:cNvPr id="12" name="TextBox 39">
            <a:extLst>
              <a:ext uri="{FF2B5EF4-FFF2-40B4-BE49-F238E27FC236}">
                <a16:creationId xmlns:a16="http://schemas.microsoft.com/office/drawing/2014/main" id="{E4C0EADA-ECAA-8E21-3C75-A237448A8275}"/>
              </a:ext>
            </a:extLst>
          </p:cNvPr>
          <p:cNvSpPr txBox="1"/>
          <p:nvPr/>
        </p:nvSpPr>
        <p:spPr>
          <a:xfrm>
            <a:off x="1579121" y="292100"/>
            <a:ext cx="136779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endParaRPr lang="en-US" sz="7600" b="0" i="0" u="none" strike="noStrike" spc="15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73B8A-75F8-CC5E-DAF4-2D152FB9D886}"/>
              </a:ext>
            </a:extLst>
          </p:cNvPr>
          <p:cNvSpPr txBox="1"/>
          <p:nvPr/>
        </p:nvSpPr>
        <p:spPr>
          <a:xfrm>
            <a:off x="990600" y="2494341"/>
            <a:ext cx="1691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" altLang="ko-KR" sz="2800" b="0" i="0" u="none" strike="noStrike" dirty="0">
                <a:solidFill>
                  <a:srgbClr val="000000"/>
                </a:solidFill>
                <a:effectLst/>
              </a:rPr>
              <a:t>Based on the similarity between </a:t>
            </a:r>
            <a:r>
              <a:rPr lang="en" altLang="ko-KR" sz="2800" b="1" i="0" u="none" strike="noStrike" dirty="0">
                <a:solidFill>
                  <a:srgbClr val="000000"/>
                </a:solidFill>
                <a:effectLst/>
              </a:rPr>
              <a:t>inter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" altLang="ko-KR" sz="2800" b="1" i="0" u="none" strike="noStrike" dirty="0">
                <a:solidFill>
                  <a:srgbClr val="000000"/>
                </a:solidFill>
                <a:effectLst/>
              </a:rPr>
              <a:t>users</a:t>
            </a:r>
            <a:r>
              <a:rPr lang="en" altLang="ko-KR" sz="2800" b="0" i="0" u="none" strike="noStrike" dirty="0">
                <a:solidFill>
                  <a:srgbClr val="000000"/>
                </a:solidFill>
                <a:effectLst/>
              </a:rPr>
              <a:t>, the modern general recommendation system has a </a:t>
            </a:r>
            <a:r>
              <a:rPr lang="en" altLang="ko-KR" sz="2800" b="1" i="0" u="none" strike="noStrike" dirty="0">
                <a:solidFill>
                  <a:srgbClr val="000000"/>
                </a:solidFill>
                <a:effectLst/>
              </a:rPr>
              <a:t>disadvantage that it is difficult to recommend to a small number of people at the beginning</a:t>
            </a:r>
            <a:r>
              <a:rPr lang="en-US" altLang="ko-KR" sz="2800" b="1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n" altLang="ko-KR" sz="2800" dirty="0"/>
            </a:br>
            <a:r>
              <a:rPr lang="ko-KR" altLang="en-US" sz="2800" dirty="0"/>
              <a:t> </a:t>
            </a:r>
            <a:r>
              <a:rPr lang="en" altLang="ko-KR" sz="2800" b="0" i="0" u="none" strike="noStrike" dirty="0">
                <a:solidFill>
                  <a:srgbClr val="000000"/>
                </a:solidFill>
                <a:effectLst/>
              </a:rPr>
              <a:t>To compensate for this shortcoming, we will be able to create an algorithm that can </a:t>
            </a:r>
            <a:r>
              <a:rPr lang="en" altLang="ko-KR" sz="2800" b="1" i="0" u="none" strike="noStrike" dirty="0">
                <a:solidFill>
                  <a:srgbClr val="000000"/>
                </a:solidFill>
                <a:effectLst/>
              </a:rPr>
              <a:t>recommend reliable movies even if there is only one user by clustering movies</a:t>
            </a:r>
            <a:r>
              <a:rPr lang="en" altLang="ko-KR" sz="2800" b="0" i="0" u="none" strike="noStrike" dirty="0">
                <a:solidFill>
                  <a:srgbClr val="000000"/>
                </a:solidFill>
                <a:effectLst/>
              </a:rPr>
              <a:t> in advance based on information previously released on the web.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574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750" y="-114300"/>
            <a:ext cx="1485900" cy="11391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400000">
            <a:off x="-1473200" y="2629187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600" b="0" i="0" u="none" strike="noStrike" dirty="0">
                <a:solidFill>
                  <a:srgbClr val="B4D5CB"/>
                </a:solidFill>
                <a:latin typeface="Pretendard Bold"/>
              </a:rPr>
              <a:t>Algorithm Term  Project 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-1574800" y="71501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B4D5CB"/>
                </a:solidFill>
                <a:latin typeface="Pretendard Bold"/>
              </a:rPr>
              <a:t>0</a:t>
            </a:r>
            <a:r>
              <a:rPr lang="en-US" altLang="ko-KR" sz="1600" b="0" i="0" u="none" strike="noStrike" dirty="0">
                <a:solidFill>
                  <a:srgbClr val="B4D5CB"/>
                </a:solidFill>
                <a:latin typeface="Pretendard Bold"/>
              </a:rPr>
              <a:t>6</a:t>
            </a:r>
            <a:endParaRPr lang="en-US" sz="1600" b="0" i="0" u="none" strike="noStrike" dirty="0">
              <a:solidFill>
                <a:srgbClr val="B4D5CB"/>
              </a:solidFill>
              <a:latin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1803400"/>
            <a:ext cx="254000" cy="50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159000" y="368300"/>
            <a:ext cx="136779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7600" spc="1500" dirty="0">
                <a:solidFill>
                  <a:srgbClr val="262626"/>
                </a:solidFill>
                <a:latin typeface="+mj-lt"/>
              </a:rPr>
              <a:t>About Used Language</a:t>
            </a:r>
            <a:endParaRPr lang="en-US" sz="7600" b="0" i="0" u="none" strike="noStrike" spc="15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047C0-D754-6F5C-5AE2-00A21E610BDE}"/>
              </a:ext>
            </a:extLst>
          </p:cNvPr>
          <p:cNvSpPr txBox="1"/>
          <p:nvPr/>
        </p:nvSpPr>
        <p:spPr>
          <a:xfrm>
            <a:off x="2159000" y="2476500"/>
            <a:ext cx="591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Python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7974EC-EA4B-1A9A-29A0-20BD729541F1}"/>
              </a:ext>
            </a:extLst>
          </p:cNvPr>
          <p:cNvSpPr txBox="1"/>
          <p:nvPr/>
        </p:nvSpPr>
        <p:spPr>
          <a:xfrm>
            <a:off x="2159000" y="3416300"/>
            <a:ext cx="136779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3200" b="1" dirty="0">
                <a:solidFill>
                  <a:srgbClr val="0E0E0E"/>
                </a:solidFill>
                <a:effectLst/>
              </a:rPr>
              <a:t>Using Python and the scikit-learn library for straightforward one-hot (effectively multi-hot) encoding of movie genre tags to simplify the process of calculating similarity.</a:t>
            </a:r>
            <a:endParaRPr lang="en" altLang="ko-KR" sz="3200" dirty="0">
              <a:solidFill>
                <a:srgbClr val="0E0E0E"/>
              </a:solidFill>
              <a:effectLst/>
            </a:endParaRPr>
          </a:p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400" y="9296400"/>
            <a:ext cx="18948400" cy="25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-2700000">
            <a:off x="5041900" y="5727700"/>
            <a:ext cx="1181100" cy="118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5588000" y="6286500"/>
            <a:ext cx="762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700000">
            <a:off x="558058" y="6534150"/>
            <a:ext cx="5727700" cy="572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-190500" y="9296400"/>
            <a:ext cx="5727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700" y="7213600"/>
            <a:ext cx="139700" cy="13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749300" y="8318500"/>
            <a:ext cx="5727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8100" y="9232900"/>
            <a:ext cx="139700" cy="13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800" y="7429500"/>
            <a:ext cx="127000" cy="12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84200" y="-596900"/>
            <a:ext cx="1485900" cy="11391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 rot="-5400000">
            <a:off x="-1612900" y="25654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B4D5CB"/>
                </a:solidFill>
                <a:latin typeface="Pretendard Bold"/>
              </a:rPr>
              <a:t>2030 COMPUTER AND PROGRAMMING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1574800" y="71501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B4D5CB"/>
                </a:solidFill>
                <a:latin typeface="Pretendard Bold"/>
              </a:rPr>
              <a:t>0</a:t>
            </a:r>
            <a:r>
              <a:rPr lang="en-US" altLang="ko-KR" sz="1600" b="0" i="0" u="none" strike="noStrike" dirty="0">
                <a:solidFill>
                  <a:srgbClr val="B4D5CB"/>
                </a:solidFill>
                <a:latin typeface="Pretendard Bold"/>
              </a:rPr>
              <a:t>7</a:t>
            </a:r>
            <a:endParaRPr lang="en-US" sz="1600" b="0" i="0" u="none" strike="noStrike" dirty="0">
              <a:solidFill>
                <a:srgbClr val="B4D5CB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59000" y="3200400"/>
            <a:ext cx="203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1900" b="0" i="0" u="none" strike="noStrike" dirty="0">
              <a:solidFill>
                <a:srgbClr val="262626"/>
              </a:solidFill>
              <a:ea typeface="Pretendard 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645900" y="-4629150"/>
            <a:ext cx="635000" cy="11277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912350" y="768687"/>
            <a:ext cx="4102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en-US" altLang="ko-KR" sz="2800" b="1" dirty="0">
                <a:solidFill>
                  <a:srgbClr val="B4D5CB"/>
                </a:solidFill>
                <a:ea typeface="Pretendard Regular"/>
              </a:rPr>
              <a:t>Kruskal’s Algorithm</a:t>
            </a:r>
            <a:endParaRPr lang="en-US" altLang="ko-KR" sz="2800" b="1" i="0" u="none" strike="noStrike" dirty="0">
              <a:solidFill>
                <a:srgbClr val="B4D5CB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045155" y="1514697"/>
            <a:ext cx="76581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2839"/>
              </a:lnSpc>
            </a:pPr>
            <a:endParaRPr lang="en-US" sz="1700" b="0" i="0" u="none" strike="noStrike" dirty="0">
              <a:solidFill>
                <a:srgbClr val="262626"/>
              </a:solidFill>
              <a:latin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79121" y="-590550"/>
            <a:ext cx="5435600" cy="318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7579"/>
              </a:lnSpc>
            </a:pPr>
            <a:r>
              <a:rPr lang="en-US" altLang="ko-KR" sz="8000" spc="100" dirty="0">
                <a:solidFill>
                  <a:srgbClr val="262626"/>
                </a:solidFill>
                <a:latin typeface="+mj-lt"/>
              </a:rPr>
              <a:t>Algorithm</a:t>
            </a:r>
            <a:endParaRPr lang="en-US" altLang="ko-KR" sz="8000" b="0" i="0" u="none" strike="noStrike" spc="1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730D0-9677-BC23-FA95-C4D311BDBE0D}"/>
              </a:ext>
            </a:extLst>
          </p:cNvPr>
          <p:cNvSpPr txBox="1"/>
          <p:nvPr/>
        </p:nvSpPr>
        <p:spPr>
          <a:xfrm>
            <a:off x="6324600" y="1619934"/>
            <a:ext cx="1127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b="1" dirty="0">
                <a:solidFill>
                  <a:srgbClr val="0E0E0E"/>
                </a:solidFill>
                <a:effectLst/>
              </a:rPr>
              <a:t>Kruskal’s algorithm is used to find the Minimum Spanning Tree (MST) of a weighted connected graph.</a:t>
            </a:r>
          </a:p>
          <a:p>
            <a:endParaRPr lang="en" altLang="ko-KR" sz="2400" b="1" dirty="0">
              <a:solidFill>
                <a:srgbClr val="0E0E0E"/>
              </a:solidFill>
              <a:effectLst/>
            </a:endParaRPr>
          </a:p>
          <a:p>
            <a:r>
              <a:rPr lang="en" altLang="ko-KR" sz="2400" b="1" dirty="0">
                <a:solidFill>
                  <a:srgbClr val="0E0E0E"/>
                </a:solidFill>
                <a:effectLst/>
              </a:rPr>
              <a:t> A Minimum Spanning Tree connects all nodes of the graph with the least possible cost.</a:t>
            </a:r>
            <a:endParaRPr lang="en" altLang="ko-KR" sz="2400" dirty="0">
              <a:solidFill>
                <a:srgbClr val="0E0E0E"/>
              </a:solidFill>
              <a:effectLst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B4E9D8-CE1F-DFF8-6021-E8CBA4AD4A13}"/>
              </a:ext>
            </a:extLst>
          </p:cNvPr>
          <p:cNvSpPr txBox="1"/>
          <p:nvPr/>
        </p:nvSpPr>
        <p:spPr>
          <a:xfrm>
            <a:off x="6324600" y="3282162"/>
            <a:ext cx="10241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b="1" dirty="0">
                <a:solidFill>
                  <a:srgbClr val="0E0E0E"/>
                </a:solidFill>
                <a:effectLst/>
              </a:rPr>
              <a:t>Utilizing Kruskal’s algorithm, where high-weight edges are removed to form clusters, we design a recommendation program.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0722B-FFBF-42CE-0E43-98C3B77D05FF}"/>
              </a:ext>
            </a:extLst>
          </p:cNvPr>
          <p:cNvSpPr txBox="1"/>
          <p:nvPr/>
        </p:nvSpPr>
        <p:spPr>
          <a:xfrm>
            <a:off x="6330043" y="4194254"/>
            <a:ext cx="100677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b="1" dirty="0">
                <a:solidFill>
                  <a:srgbClr val="0E0E0E"/>
                </a:solidFill>
                <a:effectLst/>
              </a:rPr>
              <a:t>Movies are modeled as nodes, and the similarity between movies is</a:t>
            </a:r>
            <a:r>
              <a:rPr lang="ko-KR" altLang="en-US" sz="2400" b="1" dirty="0">
                <a:solidFill>
                  <a:srgbClr val="0E0E0E"/>
                </a:solidFill>
                <a:effectLst/>
              </a:rPr>
              <a:t> </a:t>
            </a:r>
            <a:r>
              <a:rPr lang="en" altLang="ko-KR" sz="2400" b="1" dirty="0">
                <a:solidFill>
                  <a:srgbClr val="0E0E0E"/>
                </a:solidFill>
                <a:effectLst/>
              </a:rPr>
              <a:t>represented as the weight of the edges.</a:t>
            </a:r>
            <a:endParaRPr lang="en" altLang="ko-KR" sz="2400" dirty="0">
              <a:solidFill>
                <a:srgbClr val="0E0E0E"/>
              </a:solidFill>
              <a:effectLst/>
            </a:endParaRPr>
          </a:p>
          <a:p>
            <a:endParaRPr kumimoji="1" lang="ko-KR" altLang="en-US" dirty="0"/>
          </a:p>
        </p:txBody>
      </p:sp>
      <p:sp>
        <p:nvSpPr>
          <p:cNvPr id="43" name="AutoShape 2" descr="1: Visualization of the general method for MST-based node clustering ">
            <a:extLst>
              <a:ext uri="{FF2B5EF4-FFF2-40B4-BE49-F238E27FC236}">
                <a16:creationId xmlns:a16="http://schemas.microsoft.com/office/drawing/2014/main" id="{620B05AA-FECA-5E1E-B6C4-0329455C14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E0B7BD-DFE7-872E-1711-DAB25DF4E896}"/>
              </a:ext>
            </a:extLst>
          </p:cNvPr>
          <p:cNvSpPr txBox="1"/>
          <p:nvPr/>
        </p:nvSpPr>
        <p:spPr>
          <a:xfrm>
            <a:off x="7014721" y="6667500"/>
            <a:ext cx="365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02EA374-95FE-8EAF-87B7-5A2DA2985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4057" y="5897884"/>
            <a:ext cx="4552043" cy="2420616"/>
          </a:xfrm>
          <a:prstGeom prst="rect">
            <a:avLst/>
          </a:prstGeom>
          <a:effectLst>
            <a:softEdge rad="74053"/>
          </a:effectLst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865DE8A3-D5C2-0C10-202F-937BB10C1E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645900" y="-182317"/>
            <a:ext cx="635000" cy="1127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14015D-EFFC-DF66-D227-183AB84D76CF}"/>
              </a:ext>
            </a:extLst>
          </p:cNvPr>
          <p:cNvSpPr txBox="1"/>
          <p:nvPr/>
        </p:nvSpPr>
        <p:spPr>
          <a:xfrm>
            <a:off x="10157295" y="5148984"/>
            <a:ext cx="43488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B4D5CB"/>
                </a:solidFill>
                <a:ea typeface="Pretendard Regular"/>
              </a:rPr>
              <a:t>Why Kruskal’s Algorithm</a:t>
            </a:r>
            <a:endParaRPr lang="en-US" altLang="ko-KR" sz="2800" b="1" i="0" u="none" strike="noStrike" dirty="0">
              <a:solidFill>
                <a:srgbClr val="B4D5CB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8F88DF-7303-4CCB-6820-7171DCE37D4C}"/>
              </a:ext>
            </a:extLst>
          </p:cNvPr>
          <p:cNvSpPr txBox="1"/>
          <p:nvPr/>
        </p:nvSpPr>
        <p:spPr>
          <a:xfrm>
            <a:off x="6467614" y="5949203"/>
            <a:ext cx="10524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b="1" dirty="0"/>
              <a:t>Efficient and Intuitive</a:t>
            </a:r>
          </a:p>
          <a:p>
            <a:r>
              <a:rPr kumimoji="1" lang="en" altLang="ko-KR" sz="2400" dirty="0"/>
              <a:t>With that said, Kruskal’s algorithm sorts edges </a:t>
            </a:r>
            <a:r>
              <a:rPr kumimoji="1" lang="en" altLang="ko-KR" sz="2400" b="1" dirty="0"/>
              <a:t>by weight </a:t>
            </a:r>
            <a:r>
              <a:rPr kumimoji="1" lang="en" altLang="ko-KR" sz="2400" dirty="0"/>
              <a:t>and builds a minimum spanning tree by </a:t>
            </a:r>
            <a:r>
              <a:rPr kumimoji="1" lang="en" altLang="ko-KR" sz="2400" b="1" dirty="0"/>
              <a:t>selecting the lowest-weight edges first</a:t>
            </a:r>
            <a:r>
              <a:rPr kumimoji="1" lang="en" altLang="ko-KR" sz="2400" dirty="0"/>
              <a:t>.</a:t>
            </a:r>
          </a:p>
          <a:p>
            <a:r>
              <a:rPr kumimoji="1" lang="en" altLang="ko-KR" sz="2400" dirty="0"/>
              <a:t>By applying this algorithm, we can set </a:t>
            </a:r>
            <a:r>
              <a:rPr kumimoji="1" lang="en" altLang="ko-KR" sz="2400" b="1" dirty="0"/>
              <a:t>similarity between movies as weights and form an optimal connection structure</a:t>
            </a:r>
            <a:r>
              <a:rPr kumimoji="1" lang="en" altLang="ko-KR" sz="2400" dirty="0"/>
              <a:t>, enabling us to provide an </a:t>
            </a:r>
            <a:r>
              <a:rPr kumimoji="1" lang="en" altLang="ko-KR" sz="2400" b="1" dirty="0"/>
              <a:t>efficient and intuitive movie recommendation system</a:t>
            </a:r>
            <a:r>
              <a:rPr kumimoji="1" lang="en" altLang="ko-KR" sz="2400" dirty="0"/>
              <a:t>.</a:t>
            </a:r>
            <a:endParaRPr kumimoji="1" lang="ko-KR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354" y="2543031"/>
            <a:ext cx="2882900" cy="288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2700000">
            <a:off x="7664403" y="2246231"/>
            <a:ext cx="3352800" cy="3352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9000"/>
          </a:blip>
          <a:stretch>
            <a:fillRect/>
          </a:stretch>
        </p:blipFill>
        <p:spPr>
          <a:xfrm rot="8100000">
            <a:off x="-2095500" y="-850900"/>
            <a:ext cx="4699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39000"/>
          </a:blip>
          <a:stretch>
            <a:fillRect/>
          </a:stretch>
        </p:blipFill>
        <p:spPr>
          <a:xfrm rot="5400000">
            <a:off x="1828800" y="-2501900"/>
            <a:ext cx="114300" cy="11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39000"/>
          </a:blip>
          <a:stretch>
            <a:fillRect/>
          </a:stretch>
        </p:blipFill>
        <p:spPr>
          <a:xfrm rot="5400000">
            <a:off x="1828800" y="800100"/>
            <a:ext cx="114300" cy="11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39000"/>
          </a:blip>
          <a:stretch>
            <a:fillRect/>
          </a:stretch>
        </p:blipFill>
        <p:spPr>
          <a:xfrm rot="5400000">
            <a:off x="-1460500" y="800100"/>
            <a:ext cx="114300" cy="11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39000"/>
          </a:blip>
          <a:stretch>
            <a:fillRect/>
          </a:stretch>
        </p:blipFill>
        <p:spPr>
          <a:xfrm rot="-13500000">
            <a:off x="-444500" y="825500"/>
            <a:ext cx="46736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39000"/>
          </a:blip>
          <a:stretch>
            <a:fillRect/>
          </a:stretch>
        </p:blipFill>
        <p:spPr>
          <a:xfrm rot="5400000">
            <a:off x="177800" y="-863600"/>
            <a:ext cx="114300" cy="114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39000"/>
          </a:blip>
          <a:stretch>
            <a:fillRect/>
          </a:stretch>
        </p:blipFill>
        <p:spPr>
          <a:xfrm rot="5400000">
            <a:off x="3505200" y="2451100"/>
            <a:ext cx="114300" cy="114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39000"/>
          </a:blip>
          <a:stretch>
            <a:fillRect/>
          </a:stretch>
        </p:blipFill>
        <p:spPr>
          <a:xfrm rot="5400000">
            <a:off x="3505200" y="-838200"/>
            <a:ext cx="114300" cy="114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39000"/>
          </a:blip>
          <a:stretch>
            <a:fillRect/>
          </a:stretch>
        </p:blipFill>
        <p:spPr>
          <a:xfrm rot="5400000">
            <a:off x="190500" y="2438400"/>
            <a:ext cx="114300" cy="114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84200" y="-596900"/>
            <a:ext cx="1485900" cy="11391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 rot="-5400000">
            <a:off x="-1612900" y="25654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600" b="0" i="0" u="none" strike="noStrike" dirty="0">
                <a:latin typeface="Pretendard Bold"/>
              </a:rPr>
              <a:t>Algorithm Term  Project 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-1574800" y="71501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262626"/>
                </a:solidFill>
                <a:latin typeface="Pretendard Bold"/>
              </a:rPr>
              <a:t>0</a:t>
            </a:r>
            <a:r>
              <a:rPr lang="en-US" altLang="ko-KR" sz="1600" b="0" i="0" u="none" strike="noStrike" dirty="0">
                <a:solidFill>
                  <a:srgbClr val="262626"/>
                </a:solidFill>
                <a:latin typeface="Pretendard Bold"/>
              </a:rPr>
              <a:t>8</a:t>
            </a:r>
            <a:endParaRPr lang="en-US" sz="1600" b="0" i="0" u="none" strike="noStrike" dirty="0">
              <a:solidFill>
                <a:srgbClr val="262626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11400" y="349651"/>
            <a:ext cx="136652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en-US" sz="7600" spc="1500" dirty="0">
                <a:solidFill>
                  <a:srgbClr val="FFFFFF"/>
                </a:solidFill>
                <a:latin typeface="+mj-lt"/>
              </a:rPr>
              <a:t>Progress</a:t>
            </a:r>
            <a:endParaRPr lang="en-US" sz="7600" b="0" i="0" u="none" strike="noStrike" spc="15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259509" y="3946381"/>
            <a:ext cx="2273300" cy="5165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" altLang="ko-KR" sz="3200" b="1" dirty="0">
                <a:solidFill>
                  <a:srgbClr val="0E0E0E"/>
                </a:solidFill>
              </a:rPr>
              <a:t>C</a:t>
            </a:r>
            <a:r>
              <a:rPr lang="en" altLang="ko-KR" sz="3200" b="1" dirty="0">
                <a:solidFill>
                  <a:srgbClr val="0E0E0E"/>
                </a:solidFill>
                <a:effectLst/>
              </a:rPr>
              <a:t>lustered nodes</a:t>
            </a:r>
          </a:p>
          <a:p>
            <a:pPr lvl="0" algn="ctr">
              <a:lnSpc>
                <a:spcPct val="116199"/>
              </a:lnSpc>
            </a:pPr>
            <a:endParaRPr lang="ko-KR" sz="2900" b="0" i="0" u="none" strike="noStrike" dirty="0">
              <a:solidFill>
                <a:srgbClr val="B4D5CB"/>
              </a:solidFill>
              <a:ea typeface="Pretendard Bold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616" y="3851131"/>
            <a:ext cx="825500" cy="88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1696" y="3790142"/>
            <a:ext cx="825500" cy="88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0035" y="3542586"/>
            <a:ext cx="3352800" cy="800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405304" y="3662282"/>
            <a:ext cx="227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B4D5CB"/>
                </a:solidFill>
                <a:latin typeface="Pretendard Bold"/>
              </a:rPr>
              <a:t>DB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71703" y="5877907"/>
            <a:ext cx="135382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endParaRPr lang="en-US" sz="1800" b="0" i="0" u="none" strike="noStrike" dirty="0">
              <a:solidFill>
                <a:srgbClr val="B4D5CB"/>
              </a:solidFill>
              <a:latin typeface="Pretendard Light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8830" y="3432031"/>
            <a:ext cx="3352800" cy="8382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672962" y="3574242"/>
            <a:ext cx="27432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900" b="1" i="0" u="none" strike="noStrike" dirty="0">
                <a:solidFill>
                  <a:srgbClr val="B4D5CB"/>
                </a:solidFill>
                <a:ea typeface="Pretendard Bold"/>
              </a:rPr>
              <a:t>Recomme</a:t>
            </a:r>
            <a:r>
              <a:rPr lang="en-US" altLang="ko-KR" sz="2900" b="1" dirty="0">
                <a:solidFill>
                  <a:srgbClr val="B4D5CB"/>
                </a:solidFill>
                <a:ea typeface="Pretendard Bold"/>
              </a:rPr>
              <a:t>ndation</a:t>
            </a:r>
            <a:endParaRPr lang="ko-KR" sz="2900" b="1" i="0" u="none" strike="noStrike" dirty="0">
              <a:solidFill>
                <a:srgbClr val="B4D5CB"/>
              </a:solidFill>
              <a:ea typeface="Pretendard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985592" y="2028533"/>
            <a:ext cx="22733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2900" b="0" i="0" u="none" strike="noStrike" dirty="0">
              <a:solidFill>
                <a:srgbClr val="B4D5CB"/>
              </a:solidFill>
              <a:ea typeface="Pretendard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2">
            <a:alphaModFix amt="39000"/>
          </a:blip>
          <a:stretch>
            <a:fillRect/>
          </a:stretch>
        </p:blipFill>
        <p:spPr>
          <a:xfrm rot="-5400000">
            <a:off x="2830462" y="3683148"/>
            <a:ext cx="63500" cy="635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6FAC196-9BAA-A5C6-A0B5-52387B279A0A}"/>
              </a:ext>
            </a:extLst>
          </p:cNvPr>
          <p:cNvSpPr txBox="1"/>
          <p:nvPr/>
        </p:nvSpPr>
        <p:spPr>
          <a:xfrm>
            <a:off x="2525936" y="6071798"/>
            <a:ext cx="758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B4D5CB"/>
                </a:solidFill>
              </a:rPr>
              <a:t> </a:t>
            </a:r>
            <a:endParaRPr kumimoji="1" lang="ko-KR" altLang="en-US" dirty="0">
              <a:solidFill>
                <a:srgbClr val="B4D5CB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FD4A8D-B46A-2C3E-F6AB-A63BA689E9F8}"/>
              </a:ext>
            </a:extLst>
          </p:cNvPr>
          <p:cNvSpPr txBox="1"/>
          <p:nvPr/>
        </p:nvSpPr>
        <p:spPr>
          <a:xfrm>
            <a:off x="2583291" y="5852106"/>
            <a:ext cx="11441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b="1" dirty="0">
                <a:solidFill>
                  <a:srgbClr val="B4D5CB"/>
                </a:solidFill>
                <a:effectLst/>
              </a:rPr>
              <a:t> Using a database from KMDB that includes Korean movie titles and genres post-2000.</a:t>
            </a:r>
          </a:p>
          <a:p>
            <a:endParaRPr kumimoji="1"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346058-FB8A-9A24-3F98-4A0B15DD39B1}"/>
              </a:ext>
            </a:extLst>
          </p:cNvPr>
          <p:cNvSpPr txBox="1"/>
          <p:nvPr/>
        </p:nvSpPr>
        <p:spPr>
          <a:xfrm>
            <a:off x="2653527" y="6736982"/>
            <a:ext cx="12605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b="1" dirty="0">
                <a:solidFill>
                  <a:srgbClr val="B4D5CB"/>
                </a:solidFill>
                <a:effectLst/>
              </a:rPr>
              <a:t>Using the </a:t>
            </a:r>
            <a:r>
              <a:rPr lang="en-US" altLang="ko-KR" sz="2400" b="1" dirty="0">
                <a:solidFill>
                  <a:srgbClr val="B4D5CB"/>
                </a:solidFill>
              </a:rPr>
              <a:t>above </a:t>
            </a:r>
            <a:r>
              <a:rPr lang="en" altLang="ko-KR" sz="2400" b="1" dirty="0">
                <a:solidFill>
                  <a:srgbClr val="B4D5CB"/>
                </a:solidFill>
                <a:effectLst/>
              </a:rPr>
              <a:t>database, form an MST using Kruskal’s algorithm based on weight criteria.</a:t>
            </a:r>
          </a:p>
          <a:p>
            <a:endParaRPr kumimoji="1"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120507-3F9D-8D47-741B-2BB0C1527BB4}"/>
              </a:ext>
            </a:extLst>
          </p:cNvPr>
          <p:cNvSpPr txBox="1"/>
          <p:nvPr/>
        </p:nvSpPr>
        <p:spPr>
          <a:xfrm>
            <a:off x="2653527" y="7700467"/>
            <a:ext cx="1065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b="1" dirty="0">
                <a:solidFill>
                  <a:srgbClr val="B4D5CB"/>
                </a:solidFill>
                <a:effectLst/>
              </a:rPr>
              <a:t>Form clusters by removing edges with high weights.</a:t>
            </a:r>
            <a:endParaRPr lang="en" altLang="ko-KR" sz="2400" dirty="0">
              <a:solidFill>
                <a:srgbClr val="B4D5CB"/>
              </a:solidFill>
              <a:effectLst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78CF53-B610-5937-20C6-DCFDFF5AB4EE}"/>
              </a:ext>
            </a:extLst>
          </p:cNvPr>
          <p:cNvSpPr txBox="1"/>
          <p:nvPr/>
        </p:nvSpPr>
        <p:spPr>
          <a:xfrm>
            <a:off x="2653527" y="8368777"/>
            <a:ext cx="118948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b="1" dirty="0">
                <a:solidFill>
                  <a:srgbClr val="B4D5CB"/>
                </a:solidFill>
              </a:rPr>
              <a:t>Upon entering a movie name included in the database, select the corresponding cluster, and recommend a movie that represents the closest movie within that cluster.</a:t>
            </a:r>
          </a:p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750" y="-552450"/>
            <a:ext cx="1485900" cy="11391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400000">
            <a:off x="-1473200" y="2629187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600" b="0" i="0" u="none" strike="noStrike" dirty="0">
                <a:solidFill>
                  <a:srgbClr val="B4D5CB"/>
                </a:solidFill>
                <a:latin typeface="Pretendard Bold"/>
              </a:rPr>
              <a:t>Algorithm Term  Project 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-1574800" y="7150100"/>
            <a:ext cx="4089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B4D5CB"/>
                </a:solidFill>
                <a:latin typeface="Pretendard Bold"/>
              </a:rPr>
              <a:t>0</a:t>
            </a:r>
            <a:r>
              <a:rPr lang="en-US" altLang="ko-KR" sz="1600" b="0" i="0" u="none" strike="noStrike" dirty="0">
                <a:solidFill>
                  <a:srgbClr val="B4D5CB"/>
                </a:solidFill>
                <a:latin typeface="Pretendard Bold"/>
              </a:rPr>
              <a:t>9</a:t>
            </a:r>
            <a:endParaRPr lang="en-US" sz="1600" b="0" i="0" u="none" strike="noStrike" dirty="0">
              <a:solidFill>
                <a:srgbClr val="B4D5CB"/>
              </a:solidFill>
              <a:latin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1803400"/>
            <a:ext cx="254000" cy="50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159000" y="368300"/>
            <a:ext cx="136779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7600" b="0" i="0" u="none" strike="noStrike" spc="1500" dirty="0">
                <a:solidFill>
                  <a:srgbClr val="262626"/>
                </a:solidFill>
                <a:latin typeface="+mj-lt"/>
              </a:rPr>
              <a:t>Ne</a:t>
            </a:r>
            <a:r>
              <a:rPr lang="en-US" sz="7600" spc="1500" dirty="0">
                <a:solidFill>
                  <a:srgbClr val="262626"/>
                </a:solidFill>
                <a:latin typeface="+mj-lt"/>
              </a:rPr>
              <a:t>xt steps..</a:t>
            </a:r>
            <a:endParaRPr lang="en-US" sz="7600" b="0" i="0" u="none" strike="noStrike" spc="15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E047C0-D754-6F5C-5AE2-00A21E610BDE}"/>
              </a:ext>
            </a:extLst>
          </p:cNvPr>
          <p:cNvSpPr txBox="1"/>
          <p:nvPr/>
        </p:nvSpPr>
        <p:spPr>
          <a:xfrm>
            <a:off x="2159000" y="2476500"/>
            <a:ext cx="591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Goal : Serendipity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7974EC-EA4B-1A9A-29A0-20BD729541F1}"/>
              </a:ext>
            </a:extLst>
          </p:cNvPr>
          <p:cNvSpPr txBox="1"/>
          <p:nvPr/>
        </p:nvSpPr>
        <p:spPr>
          <a:xfrm>
            <a:off x="2159000" y="3416300"/>
            <a:ext cx="1367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dirty="0"/>
              <a:t>The ultimate goal of our recommendation system is to provide users with an </a:t>
            </a:r>
            <a:r>
              <a:rPr kumimoji="1" lang="en" altLang="ko-KR" sz="2400" b="1" dirty="0"/>
              <a:t>experience</a:t>
            </a:r>
            <a:r>
              <a:rPr kumimoji="1" lang="en" altLang="ko-KR" sz="2400" dirty="0"/>
              <a:t> where they can encounter a diverse array of </a:t>
            </a:r>
            <a:r>
              <a:rPr kumimoji="1" lang="en" altLang="ko-KR" sz="2400" b="1" dirty="0"/>
              <a:t>genres and styles without being confined to a particular taste</a:t>
            </a:r>
            <a:r>
              <a:rPr kumimoji="1" lang="en" altLang="ko-KR" sz="2400" dirty="0"/>
              <a:t>. Through this, users can cultivate a curiosity for new works and enjoy a broader cinematic experience!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1370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522</Words>
  <Application>Microsoft Macintosh PowerPoint</Application>
  <PresentationFormat>사용자 지정</PresentationFormat>
  <Paragraphs>78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Arial</vt:lpstr>
      <vt:lpstr>Pretendard Regular</vt:lpstr>
      <vt:lpstr>Pretendard Medium</vt:lpstr>
      <vt:lpstr>Calibri</vt:lpstr>
      <vt:lpstr>Ostrich Sans Black</vt:lpstr>
      <vt:lpstr>Pretendard Bold</vt:lpstr>
      <vt:lpstr>KoPubWorldDotum_Pro Light</vt:lpstr>
      <vt:lpstr>KoPubWorldDotum_Pro 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민의 송</cp:lastModifiedBy>
  <cp:revision>10</cp:revision>
  <dcterms:created xsi:type="dcterms:W3CDTF">2006-08-16T00:00:00Z</dcterms:created>
  <dcterms:modified xsi:type="dcterms:W3CDTF">2024-11-03T17:20:24Z</dcterms:modified>
</cp:coreProperties>
</file>